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64" r:id="rId5"/>
  </p:sldIdLst>
  <p:sldSz cx="18288000" cy="10287000"/>
  <p:notesSz cx="6858000" cy="9144000"/>
  <p:embeddedFontLst>
    <p:embeddedFont>
      <p:font typeface="Calibri" panose="020F0502020204030204" pitchFamily="34" charset="0"/>
      <p:regular r:id="rId6"/>
      <p:bold r:id="rId7"/>
      <p:italic r:id="rId8"/>
      <p:boldItalic r:id="rId9"/>
    </p:embeddedFont>
    <p:embeddedFont>
      <p:font typeface="Genty Sans" panose="020B0604020202020204" charset="0"/>
      <p:regular r:id="rId10"/>
    </p:embeddedFont>
    <p:embeddedFont>
      <p:font typeface="JA Jayagiri Sans Rough" panose="020B0604020202020204" charset="0"/>
      <p:regular r:id="rId1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2" d="100"/>
          <a:sy n="42" d="100"/>
        </p:scale>
        <p:origin x="780" y="4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3.fntdata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font" Target="fonts/font2.fntdata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1.fntdata"/><Relationship Id="rId11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font" Target="fonts/font4.fntdata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18" Type="http://schemas.openxmlformats.org/officeDocument/2006/relationships/image" Target="../media/image1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17" Type="http://schemas.openxmlformats.org/officeDocument/2006/relationships/image" Target="../media/image16.png"/><Relationship Id="rId2" Type="http://schemas.openxmlformats.org/officeDocument/2006/relationships/image" Target="../media/image1.jpeg"/><Relationship Id="rId16" Type="http://schemas.openxmlformats.org/officeDocument/2006/relationships/image" Target="../media/image1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Relationship Id="rId14" Type="http://schemas.openxmlformats.org/officeDocument/2006/relationships/image" Target="../media/image1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13" Type="http://schemas.openxmlformats.org/officeDocument/2006/relationships/image" Target="../media/image32.png"/><Relationship Id="rId18" Type="http://schemas.openxmlformats.org/officeDocument/2006/relationships/image" Target="../media/image37.svg"/><Relationship Id="rId3" Type="http://schemas.openxmlformats.org/officeDocument/2006/relationships/image" Target="../media/image22.png"/><Relationship Id="rId21" Type="http://schemas.openxmlformats.org/officeDocument/2006/relationships/image" Target="../media/image40.png"/><Relationship Id="rId7" Type="http://schemas.openxmlformats.org/officeDocument/2006/relationships/image" Target="../media/image26.png"/><Relationship Id="rId12" Type="http://schemas.openxmlformats.org/officeDocument/2006/relationships/image" Target="../media/image31.svg"/><Relationship Id="rId17" Type="http://schemas.openxmlformats.org/officeDocument/2006/relationships/image" Target="../media/image36.png"/><Relationship Id="rId2" Type="http://schemas.openxmlformats.org/officeDocument/2006/relationships/image" Target="../media/image1.jpeg"/><Relationship Id="rId16" Type="http://schemas.openxmlformats.org/officeDocument/2006/relationships/image" Target="../media/image35.svg"/><Relationship Id="rId20" Type="http://schemas.openxmlformats.org/officeDocument/2006/relationships/image" Target="../media/image39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svg"/><Relationship Id="rId11" Type="http://schemas.openxmlformats.org/officeDocument/2006/relationships/image" Target="../media/image30.png"/><Relationship Id="rId24" Type="http://schemas.openxmlformats.org/officeDocument/2006/relationships/image" Target="../media/image43.svg"/><Relationship Id="rId5" Type="http://schemas.openxmlformats.org/officeDocument/2006/relationships/image" Target="../media/image24.png"/><Relationship Id="rId15" Type="http://schemas.openxmlformats.org/officeDocument/2006/relationships/image" Target="../media/image34.png"/><Relationship Id="rId23" Type="http://schemas.openxmlformats.org/officeDocument/2006/relationships/image" Target="../media/image42.png"/><Relationship Id="rId10" Type="http://schemas.openxmlformats.org/officeDocument/2006/relationships/image" Target="../media/image29.svg"/><Relationship Id="rId19" Type="http://schemas.openxmlformats.org/officeDocument/2006/relationships/image" Target="../media/image38.png"/><Relationship Id="rId4" Type="http://schemas.openxmlformats.org/officeDocument/2006/relationships/image" Target="../media/image23.svg"/><Relationship Id="rId9" Type="http://schemas.openxmlformats.org/officeDocument/2006/relationships/image" Target="../media/image28.png"/><Relationship Id="rId14" Type="http://schemas.openxmlformats.org/officeDocument/2006/relationships/image" Target="../media/image33.svg"/><Relationship Id="rId22" Type="http://schemas.openxmlformats.org/officeDocument/2006/relationships/image" Target="../media/image41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svg"/><Relationship Id="rId3" Type="http://schemas.openxmlformats.org/officeDocument/2006/relationships/image" Target="../media/image18.png"/><Relationship Id="rId7" Type="http://schemas.openxmlformats.org/officeDocument/2006/relationships/image" Target="../media/image46.png"/><Relationship Id="rId12" Type="http://schemas.openxmlformats.org/officeDocument/2006/relationships/image" Target="../media/image51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sv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0" Type="http://schemas.openxmlformats.org/officeDocument/2006/relationships/image" Target="../media/image49.svg"/><Relationship Id="rId4" Type="http://schemas.openxmlformats.org/officeDocument/2006/relationships/image" Target="../media/image19.svg"/><Relationship Id="rId9" Type="http://schemas.openxmlformats.org/officeDocument/2006/relationships/image" Target="../media/image4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t="-9808" b="-9808"/>
            </a:stretch>
          </a:blipFill>
        </p:spPr>
        <p:txBody>
          <a:bodyPr/>
          <a:lstStyle/>
          <a:p>
            <a:endParaRPr lang="ru-RU"/>
          </a:p>
        </p:txBody>
      </p:sp>
      <p:sp>
        <p:nvSpPr>
          <p:cNvPr id="3" name="Freeform 3"/>
          <p:cNvSpPr/>
          <p:nvPr/>
        </p:nvSpPr>
        <p:spPr>
          <a:xfrm rot="-279899">
            <a:off x="-81648" y="6197140"/>
            <a:ext cx="18925033" cy="6258476"/>
          </a:xfrm>
          <a:custGeom>
            <a:avLst/>
            <a:gdLst/>
            <a:ahLst/>
            <a:cxnLst/>
            <a:rect l="l" t="t" r="r" b="b"/>
            <a:pathLst>
              <a:path w="18925033" h="6258476">
                <a:moveTo>
                  <a:pt x="0" y="0"/>
                </a:moveTo>
                <a:lnTo>
                  <a:pt x="18925033" y="0"/>
                </a:lnTo>
                <a:lnTo>
                  <a:pt x="18925033" y="6258476"/>
                </a:lnTo>
                <a:lnTo>
                  <a:pt x="0" y="625847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8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y</a:t>
            </a:r>
            <a:endParaRPr lang="ru-RU" dirty="0"/>
          </a:p>
        </p:txBody>
      </p:sp>
      <p:sp>
        <p:nvSpPr>
          <p:cNvPr id="4" name="Freeform 4"/>
          <p:cNvSpPr/>
          <p:nvPr/>
        </p:nvSpPr>
        <p:spPr>
          <a:xfrm rot="-279899">
            <a:off x="70753" y="6573456"/>
            <a:ext cx="18925033" cy="6258476"/>
          </a:xfrm>
          <a:custGeom>
            <a:avLst/>
            <a:gdLst/>
            <a:ahLst/>
            <a:cxnLst/>
            <a:rect l="l" t="t" r="r" b="b"/>
            <a:pathLst>
              <a:path w="18925033" h="6258476">
                <a:moveTo>
                  <a:pt x="0" y="0"/>
                </a:moveTo>
                <a:lnTo>
                  <a:pt x="18925034" y="0"/>
                </a:lnTo>
                <a:lnTo>
                  <a:pt x="18925034" y="6258476"/>
                </a:lnTo>
                <a:lnTo>
                  <a:pt x="0" y="625847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6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RU"/>
          </a:p>
        </p:txBody>
      </p:sp>
      <p:sp>
        <p:nvSpPr>
          <p:cNvPr id="5" name="TextBox 5"/>
          <p:cNvSpPr txBox="1"/>
          <p:nvPr/>
        </p:nvSpPr>
        <p:spPr>
          <a:xfrm>
            <a:off x="682845" y="3222354"/>
            <a:ext cx="16922310" cy="18162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108"/>
              </a:lnSpc>
            </a:pPr>
            <a:r>
              <a:rPr lang="en-US" sz="13969" spc="-949" dirty="0">
                <a:solidFill>
                  <a:srgbClr val="545454"/>
                </a:solidFill>
                <a:latin typeface="JA Jayagiri Sans Rough"/>
                <a:ea typeface="JA Jayagiri Sans Rough"/>
                <a:cs typeface="JA Jayagiri Sans Rough"/>
                <a:sym typeface="JA Jayagiri Sans Rough"/>
              </a:rPr>
              <a:t>Breakout</a:t>
            </a:r>
          </a:p>
        </p:txBody>
      </p:sp>
      <p:sp>
        <p:nvSpPr>
          <p:cNvPr id="6" name="Freeform 6"/>
          <p:cNvSpPr/>
          <p:nvPr/>
        </p:nvSpPr>
        <p:spPr>
          <a:xfrm rot="-267183" flipH="1" flipV="1">
            <a:off x="-487276" y="-2134646"/>
            <a:ext cx="18925033" cy="6258476"/>
          </a:xfrm>
          <a:custGeom>
            <a:avLst/>
            <a:gdLst/>
            <a:ahLst/>
            <a:cxnLst/>
            <a:rect l="l" t="t" r="r" b="b"/>
            <a:pathLst>
              <a:path w="18925033" h="6258476">
                <a:moveTo>
                  <a:pt x="18925033" y="6258476"/>
                </a:moveTo>
                <a:lnTo>
                  <a:pt x="0" y="6258476"/>
                </a:lnTo>
                <a:lnTo>
                  <a:pt x="0" y="0"/>
                </a:lnTo>
                <a:lnTo>
                  <a:pt x="18925033" y="0"/>
                </a:lnTo>
                <a:lnTo>
                  <a:pt x="18925033" y="6258476"/>
                </a:lnTo>
                <a:close/>
              </a:path>
            </a:pathLst>
          </a:custGeom>
          <a:blipFill>
            <a:blip r:embed="rId3">
              <a:alphaModFix amt="6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RU"/>
          </a:p>
        </p:txBody>
      </p:sp>
      <p:sp>
        <p:nvSpPr>
          <p:cNvPr id="7" name="Freeform 7"/>
          <p:cNvSpPr/>
          <p:nvPr/>
        </p:nvSpPr>
        <p:spPr>
          <a:xfrm rot="-267183" flipH="1" flipV="1">
            <a:off x="-487275" y="-2589458"/>
            <a:ext cx="18925033" cy="6258476"/>
          </a:xfrm>
          <a:custGeom>
            <a:avLst/>
            <a:gdLst/>
            <a:ahLst/>
            <a:cxnLst/>
            <a:rect l="l" t="t" r="r" b="b"/>
            <a:pathLst>
              <a:path w="18925033" h="6258476">
                <a:moveTo>
                  <a:pt x="18925033" y="6258476"/>
                </a:moveTo>
                <a:lnTo>
                  <a:pt x="0" y="6258476"/>
                </a:lnTo>
                <a:lnTo>
                  <a:pt x="0" y="0"/>
                </a:lnTo>
                <a:lnTo>
                  <a:pt x="18925033" y="0"/>
                </a:lnTo>
                <a:lnTo>
                  <a:pt x="18925033" y="6258476"/>
                </a:lnTo>
                <a:close/>
              </a:path>
            </a:pathLst>
          </a:custGeom>
          <a:blipFill>
            <a:blip r:embed="rId5">
              <a:alphaModFix amt="6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RU"/>
          </a:p>
        </p:txBody>
      </p:sp>
      <p:sp>
        <p:nvSpPr>
          <p:cNvPr id="8" name="Freeform 8"/>
          <p:cNvSpPr/>
          <p:nvPr/>
        </p:nvSpPr>
        <p:spPr>
          <a:xfrm>
            <a:off x="284568" y="6161485"/>
            <a:ext cx="3309136" cy="2117847"/>
          </a:xfrm>
          <a:custGeom>
            <a:avLst/>
            <a:gdLst/>
            <a:ahLst/>
            <a:cxnLst/>
            <a:rect l="l" t="t" r="r" b="b"/>
            <a:pathLst>
              <a:path w="3309136" h="2117847">
                <a:moveTo>
                  <a:pt x="0" y="0"/>
                </a:moveTo>
                <a:lnTo>
                  <a:pt x="3309136" y="0"/>
                </a:lnTo>
                <a:lnTo>
                  <a:pt x="3309136" y="2117847"/>
                </a:lnTo>
                <a:lnTo>
                  <a:pt x="0" y="211784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RU"/>
          </a:p>
        </p:txBody>
      </p:sp>
      <p:sp>
        <p:nvSpPr>
          <p:cNvPr id="9" name="Freeform 9"/>
          <p:cNvSpPr/>
          <p:nvPr/>
        </p:nvSpPr>
        <p:spPr>
          <a:xfrm rot="-2159269">
            <a:off x="1535839" y="7683196"/>
            <a:ext cx="1437893" cy="1682640"/>
          </a:xfrm>
          <a:custGeom>
            <a:avLst/>
            <a:gdLst/>
            <a:ahLst/>
            <a:cxnLst/>
            <a:rect l="l" t="t" r="r" b="b"/>
            <a:pathLst>
              <a:path w="1437893" h="1682640">
                <a:moveTo>
                  <a:pt x="0" y="0"/>
                </a:moveTo>
                <a:lnTo>
                  <a:pt x="1437892" y="0"/>
                </a:lnTo>
                <a:lnTo>
                  <a:pt x="1437892" y="1682641"/>
                </a:lnTo>
                <a:lnTo>
                  <a:pt x="0" y="168264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RU"/>
          </a:p>
        </p:txBody>
      </p:sp>
      <p:sp>
        <p:nvSpPr>
          <p:cNvPr id="10" name="Freeform 10"/>
          <p:cNvSpPr/>
          <p:nvPr/>
        </p:nvSpPr>
        <p:spPr>
          <a:xfrm>
            <a:off x="13544061" y="1950286"/>
            <a:ext cx="2216005" cy="1543145"/>
          </a:xfrm>
          <a:custGeom>
            <a:avLst/>
            <a:gdLst/>
            <a:ahLst/>
            <a:cxnLst/>
            <a:rect l="l" t="t" r="r" b="b"/>
            <a:pathLst>
              <a:path w="2216005" h="1543145">
                <a:moveTo>
                  <a:pt x="0" y="0"/>
                </a:moveTo>
                <a:lnTo>
                  <a:pt x="2216005" y="0"/>
                </a:lnTo>
                <a:lnTo>
                  <a:pt x="2216005" y="1543145"/>
                </a:lnTo>
                <a:lnTo>
                  <a:pt x="0" y="154314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RU"/>
          </a:p>
        </p:txBody>
      </p:sp>
      <p:sp>
        <p:nvSpPr>
          <p:cNvPr id="11" name="Freeform 11"/>
          <p:cNvSpPr/>
          <p:nvPr/>
        </p:nvSpPr>
        <p:spPr>
          <a:xfrm rot="249019">
            <a:off x="14276834" y="2730732"/>
            <a:ext cx="2966463" cy="2308448"/>
          </a:xfrm>
          <a:custGeom>
            <a:avLst/>
            <a:gdLst/>
            <a:ahLst/>
            <a:cxnLst/>
            <a:rect l="l" t="t" r="r" b="b"/>
            <a:pathLst>
              <a:path w="2966463" h="2308448">
                <a:moveTo>
                  <a:pt x="0" y="0"/>
                </a:moveTo>
                <a:lnTo>
                  <a:pt x="2966463" y="0"/>
                </a:lnTo>
                <a:lnTo>
                  <a:pt x="2966463" y="2308448"/>
                </a:lnTo>
                <a:lnTo>
                  <a:pt x="0" y="230844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RU"/>
          </a:p>
        </p:txBody>
      </p:sp>
      <p:sp>
        <p:nvSpPr>
          <p:cNvPr id="12" name="Freeform 12"/>
          <p:cNvSpPr/>
          <p:nvPr/>
        </p:nvSpPr>
        <p:spPr>
          <a:xfrm>
            <a:off x="16349021" y="2194796"/>
            <a:ext cx="1256134" cy="2597270"/>
          </a:xfrm>
          <a:custGeom>
            <a:avLst/>
            <a:gdLst/>
            <a:ahLst/>
            <a:cxnLst/>
            <a:rect l="l" t="t" r="r" b="b"/>
            <a:pathLst>
              <a:path w="1256134" h="2597270">
                <a:moveTo>
                  <a:pt x="0" y="0"/>
                </a:moveTo>
                <a:lnTo>
                  <a:pt x="1256134" y="0"/>
                </a:lnTo>
                <a:lnTo>
                  <a:pt x="1256134" y="2597270"/>
                </a:lnTo>
                <a:lnTo>
                  <a:pt x="0" y="259727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RU"/>
          </a:p>
        </p:txBody>
      </p:sp>
      <p:sp>
        <p:nvSpPr>
          <p:cNvPr id="13" name="Freeform 13"/>
          <p:cNvSpPr/>
          <p:nvPr/>
        </p:nvSpPr>
        <p:spPr>
          <a:xfrm rot="-330625">
            <a:off x="3400492" y="7811919"/>
            <a:ext cx="1372470" cy="1515780"/>
          </a:xfrm>
          <a:custGeom>
            <a:avLst/>
            <a:gdLst/>
            <a:ahLst/>
            <a:cxnLst/>
            <a:rect l="l" t="t" r="r" b="b"/>
            <a:pathLst>
              <a:path w="1372470" h="1515780">
                <a:moveTo>
                  <a:pt x="0" y="0"/>
                </a:moveTo>
                <a:lnTo>
                  <a:pt x="1372470" y="0"/>
                </a:lnTo>
                <a:lnTo>
                  <a:pt x="1372470" y="1515780"/>
                </a:lnTo>
                <a:lnTo>
                  <a:pt x="0" y="1515780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RU"/>
          </a:p>
        </p:txBody>
      </p:sp>
      <p:sp>
        <p:nvSpPr>
          <p:cNvPr id="14" name="TextBox 14"/>
          <p:cNvSpPr txBox="1"/>
          <p:nvPr/>
        </p:nvSpPr>
        <p:spPr>
          <a:xfrm>
            <a:off x="4614373" y="6594746"/>
            <a:ext cx="8721737" cy="6889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ru-RU" sz="3999" b="1" dirty="0">
                <a:solidFill>
                  <a:srgbClr val="545454"/>
                </a:solidFill>
                <a:latin typeface="Genty Sans"/>
                <a:ea typeface="Genty Sans"/>
                <a:cs typeface="Genty Sans"/>
                <a:sym typeface="Genty Sans"/>
              </a:rPr>
              <a:t>Гришко Александр </a:t>
            </a:r>
            <a:endParaRPr lang="en-US" sz="3999" b="1" dirty="0">
              <a:solidFill>
                <a:srgbClr val="545454"/>
              </a:solidFill>
              <a:latin typeface="Genty Sans"/>
              <a:ea typeface="Genty Sans"/>
              <a:cs typeface="Genty Sans"/>
              <a:sym typeface="Genty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t="-9808" b="-9808"/>
            </a:stretch>
          </a:blipFill>
        </p:spPr>
        <p:txBody>
          <a:bodyPr/>
          <a:lstStyle/>
          <a:p>
            <a:endParaRPr lang="ru-RU"/>
          </a:p>
        </p:txBody>
      </p:sp>
      <p:sp>
        <p:nvSpPr>
          <p:cNvPr id="3" name="Freeform 3"/>
          <p:cNvSpPr/>
          <p:nvPr/>
        </p:nvSpPr>
        <p:spPr>
          <a:xfrm>
            <a:off x="381000" y="2016475"/>
            <a:ext cx="12087106" cy="7331523"/>
          </a:xfrm>
          <a:custGeom>
            <a:avLst/>
            <a:gdLst/>
            <a:ahLst/>
            <a:cxnLst/>
            <a:rect l="l" t="t" r="r" b="b"/>
            <a:pathLst>
              <a:path w="12087106" h="7331523">
                <a:moveTo>
                  <a:pt x="0" y="0"/>
                </a:moveTo>
                <a:lnTo>
                  <a:pt x="12087106" y="0"/>
                </a:lnTo>
                <a:lnTo>
                  <a:pt x="12087106" y="7331523"/>
                </a:lnTo>
                <a:lnTo>
                  <a:pt x="0" y="733152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RU"/>
          </a:p>
        </p:txBody>
      </p:sp>
      <p:sp>
        <p:nvSpPr>
          <p:cNvPr id="4" name="Freeform 4"/>
          <p:cNvSpPr/>
          <p:nvPr/>
        </p:nvSpPr>
        <p:spPr>
          <a:xfrm>
            <a:off x="13265490" y="2293460"/>
            <a:ext cx="2670879" cy="4114800"/>
          </a:xfrm>
          <a:custGeom>
            <a:avLst/>
            <a:gdLst/>
            <a:ahLst/>
            <a:cxnLst/>
            <a:rect l="l" t="t" r="r" b="b"/>
            <a:pathLst>
              <a:path w="2670879" h="4114800">
                <a:moveTo>
                  <a:pt x="0" y="0"/>
                </a:moveTo>
                <a:lnTo>
                  <a:pt x="2670879" y="0"/>
                </a:lnTo>
                <a:lnTo>
                  <a:pt x="267087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RU"/>
          </a:p>
        </p:txBody>
      </p:sp>
      <p:sp>
        <p:nvSpPr>
          <p:cNvPr id="6" name="TextBox 6"/>
          <p:cNvSpPr txBox="1"/>
          <p:nvPr/>
        </p:nvSpPr>
        <p:spPr>
          <a:xfrm>
            <a:off x="1435108" y="3860841"/>
            <a:ext cx="9503304" cy="3668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36"/>
              </a:lnSpc>
              <a:spcBef>
                <a:spcPct val="0"/>
              </a:spcBef>
            </a:pPr>
            <a:r>
              <a:rPr lang="ru-RU" sz="2693" b="1" u="none" spc="161" dirty="0">
                <a:solidFill>
                  <a:srgbClr val="494949"/>
                </a:solidFill>
                <a:latin typeface="Genty Sans"/>
                <a:ea typeface="Genty Sans"/>
                <a:cs typeface="Genty Sans"/>
                <a:sym typeface="Genty Sans"/>
              </a:rPr>
              <a:t>Идея проекта</a:t>
            </a:r>
            <a:r>
              <a:rPr lang="en-US" sz="2693" b="1" u="none" spc="161" dirty="0">
                <a:solidFill>
                  <a:srgbClr val="494949"/>
                </a:solidFill>
                <a:latin typeface="Genty Sans"/>
                <a:ea typeface="Genty Sans"/>
                <a:cs typeface="Genty Sans"/>
                <a:sym typeface="Genty Sans"/>
              </a:rPr>
              <a:t>:</a:t>
            </a:r>
          </a:p>
          <a:p>
            <a:pPr marL="0" lvl="0" indent="0" algn="l">
              <a:lnSpc>
                <a:spcPts val="3636"/>
              </a:lnSpc>
              <a:spcBef>
                <a:spcPct val="0"/>
              </a:spcBef>
            </a:pPr>
            <a:r>
              <a:rPr lang="ru-RU" sz="2693" b="1" u="none" spc="161" dirty="0">
                <a:solidFill>
                  <a:srgbClr val="494949"/>
                </a:solidFill>
                <a:latin typeface="Genty Sans"/>
                <a:ea typeface="Genty Sans"/>
                <a:cs typeface="Genty Sans"/>
                <a:sym typeface="Genty Sans"/>
              </a:rPr>
              <a:t>Написать игру</a:t>
            </a:r>
            <a:r>
              <a:rPr lang="en-US" sz="2693" b="1" u="none" spc="161" dirty="0">
                <a:solidFill>
                  <a:srgbClr val="494949"/>
                </a:solidFill>
                <a:latin typeface="Genty Sans"/>
                <a:ea typeface="Genty Sans"/>
                <a:cs typeface="Genty Sans"/>
                <a:sym typeface="Genty Sans"/>
              </a:rPr>
              <a:t>,</a:t>
            </a:r>
            <a:r>
              <a:rPr lang="ru-RU" sz="2693" b="1" u="none" spc="161" dirty="0">
                <a:solidFill>
                  <a:srgbClr val="494949"/>
                </a:solidFill>
                <a:latin typeface="Genty Sans"/>
                <a:ea typeface="Genty Sans"/>
                <a:cs typeface="Genty Sans"/>
                <a:sym typeface="Genty Sans"/>
              </a:rPr>
              <a:t> в которой пользователь управляет платформой</a:t>
            </a:r>
            <a:r>
              <a:rPr lang="en-US" sz="2693" b="1" spc="161" dirty="0">
                <a:solidFill>
                  <a:srgbClr val="494949"/>
                </a:solidFill>
                <a:latin typeface="Genty Sans"/>
                <a:ea typeface="Genty Sans"/>
                <a:cs typeface="Genty Sans"/>
                <a:sym typeface="Genty Sans"/>
              </a:rPr>
              <a:t>. </a:t>
            </a:r>
            <a:r>
              <a:rPr lang="ru-RU" sz="2693" b="1" spc="161" dirty="0">
                <a:solidFill>
                  <a:srgbClr val="494949"/>
                </a:solidFill>
                <a:latin typeface="Genty Sans"/>
                <a:ea typeface="Genty Sans"/>
                <a:cs typeface="Genty Sans"/>
                <a:sym typeface="Genty Sans"/>
              </a:rPr>
              <a:t>С</a:t>
            </a:r>
            <a:r>
              <a:rPr lang="ru-RU" sz="2693" b="1" u="none" spc="161" dirty="0">
                <a:solidFill>
                  <a:srgbClr val="494949"/>
                </a:solidFill>
                <a:latin typeface="Genty Sans"/>
                <a:ea typeface="Genty Sans"/>
                <a:cs typeface="Genty Sans"/>
                <a:sym typeface="Genty Sans"/>
              </a:rPr>
              <a:t> помощью нее и шарика он должен разбить все блоки</a:t>
            </a:r>
          </a:p>
          <a:p>
            <a:pPr marL="0" lvl="0" indent="0" algn="l">
              <a:lnSpc>
                <a:spcPts val="3636"/>
              </a:lnSpc>
              <a:spcBef>
                <a:spcPct val="0"/>
              </a:spcBef>
            </a:pPr>
            <a:endParaRPr lang="ru-RU" sz="2693" b="1" spc="161" dirty="0">
              <a:solidFill>
                <a:srgbClr val="494949"/>
              </a:solidFill>
              <a:latin typeface="Genty Sans"/>
              <a:ea typeface="Genty Sans"/>
              <a:cs typeface="Genty Sans"/>
              <a:sym typeface="Genty Sans"/>
            </a:endParaRPr>
          </a:p>
          <a:p>
            <a:pPr>
              <a:lnSpc>
                <a:spcPts val="3636"/>
              </a:lnSpc>
              <a:spcBef>
                <a:spcPct val="0"/>
              </a:spcBef>
            </a:pPr>
            <a:r>
              <a:rPr lang="ru-RU" sz="2693" b="1" spc="161" dirty="0">
                <a:solidFill>
                  <a:srgbClr val="494949"/>
                </a:solidFill>
                <a:latin typeface="Genty Sans"/>
                <a:ea typeface="Genty Sans"/>
                <a:cs typeface="Genty Sans"/>
                <a:sym typeface="Genty Sans"/>
              </a:rPr>
              <a:t>Для каких задач создан</a:t>
            </a:r>
            <a:r>
              <a:rPr lang="en-US" sz="2693" b="1" spc="161" dirty="0">
                <a:solidFill>
                  <a:srgbClr val="494949"/>
                </a:solidFill>
                <a:latin typeface="Genty Sans"/>
                <a:ea typeface="Genty Sans"/>
                <a:cs typeface="Genty Sans"/>
                <a:sym typeface="Genty Sans"/>
              </a:rPr>
              <a:t>:</a:t>
            </a:r>
          </a:p>
          <a:p>
            <a:pPr marL="0" lvl="0" indent="0" algn="l">
              <a:lnSpc>
                <a:spcPts val="3636"/>
              </a:lnSpc>
              <a:spcBef>
                <a:spcPct val="0"/>
              </a:spcBef>
            </a:pPr>
            <a:r>
              <a:rPr lang="ru-RU" sz="2693" b="1" u="none" spc="161" dirty="0">
                <a:solidFill>
                  <a:srgbClr val="494949"/>
                </a:solidFill>
                <a:latin typeface="Genty Sans"/>
                <a:ea typeface="Genty Sans"/>
                <a:cs typeface="Genty Sans"/>
                <a:sym typeface="Genty Sans"/>
              </a:rPr>
              <a:t>Программа может использоваться для демонстрации возможностей библиотеки </a:t>
            </a:r>
            <a:r>
              <a:rPr lang="en-US" sz="2693" b="1" u="none" spc="161" dirty="0" err="1">
                <a:solidFill>
                  <a:srgbClr val="494949"/>
                </a:solidFill>
                <a:latin typeface="Genty Sans"/>
                <a:ea typeface="Genty Sans"/>
                <a:cs typeface="Genty Sans"/>
                <a:sym typeface="Genty Sans"/>
              </a:rPr>
              <a:t>pygame</a:t>
            </a:r>
            <a:r>
              <a:rPr lang="en-US" sz="2693" b="1" u="none" spc="161">
                <a:solidFill>
                  <a:srgbClr val="494949"/>
                </a:solidFill>
                <a:latin typeface="Genty Sans"/>
                <a:ea typeface="Genty Sans"/>
                <a:cs typeface="Genty Sans"/>
                <a:sym typeface="Genty Sans"/>
              </a:rPr>
              <a:t> </a:t>
            </a:r>
            <a:endParaRPr lang="ru-RU" sz="2693" b="1" u="none" spc="161" dirty="0">
              <a:solidFill>
                <a:srgbClr val="494949"/>
              </a:solidFill>
              <a:latin typeface="Genty Sans"/>
              <a:ea typeface="Genty Sans"/>
              <a:cs typeface="Genty Sans"/>
              <a:sym typeface="Genty Sans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028700" y="1143000"/>
            <a:ext cx="7766680" cy="10779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45"/>
              </a:lnSpc>
            </a:pPr>
            <a:r>
              <a:rPr lang="ru-RU" sz="8199" b="1" spc="-467" dirty="0">
                <a:solidFill>
                  <a:srgbClr val="494949"/>
                </a:solidFill>
                <a:latin typeface="JA Jayagiri Sans Rough"/>
                <a:ea typeface="JA Jayagiri Sans Rough"/>
                <a:cs typeface="JA Jayagiri Sans Rough"/>
                <a:sym typeface="JA Jayagiri Sans Rough"/>
              </a:rPr>
              <a:t>Введение</a:t>
            </a:r>
            <a:endParaRPr lang="en-US" sz="8199" b="1" spc="-467" dirty="0">
              <a:solidFill>
                <a:srgbClr val="494949"/>
              </a:solidFill>
              <a:latin typeface="JA Jayagiri Sans Rough"/>
              <a:ea typeface="JA Jayagiri Sans Rough"/>
              <a:cs typeface="JA Jayagiri Sans Rough"/>
              <a:sym typeface="JA Jayagiri Sans Rough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t="-9808" b="-9808"/>
            </a:stretch>
          </a:blipFill>
        </p:spPr>
        <p:txBody>
          <a:bodyPr/>
          <a:lstStyle/>
          <a:p>
            <a:endParaRPr lang="ru-RU"/>
          </a:p>
        </p:txBody>
      </p:sp>
      <p:sp>
        <p:nvSpPr>
          <p:cNvPr id="3" name="Freeform 3"/>
          <p:cNvSpPr/>
          <p:nvPr/>
        </p:nvSpPr>
        <p:spPr>
          <a:xfrm rot="-5400000">
            <a:off x="2340505" y="1768000"/>
            <a:ext cx="6940495" cy="10097505"/>
          </a:xfrm>
          <a:custGeom>
            <a:avLst/>
            <a:gdLst/>
            <a:ahLst/>
            <a:cxnLst/>
            <a:rect l="l" t="t" r="r" b="b"/>
            <a:pathLst>
              <a:path w="6940495" h="10097505">
                <a:moveTo>
                  <a:pt x="0" y="0"/>
                </a:moveTo>
                <a:lnTo>
                  <a:pt x="6940495" y="0"/>
                </a:lnTo>
                <a:lnTo>
                  <a:pt x="6940495" y="10097505"/>
                </a:lnTo>
                <a:lnTo>
                  <a:pt x="0" y="100975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RU"/>
          </a:p>
        </p:txBody>
      </p:sp>
      <p:sp>
        <p:nvSpPr>
          <p:cNvPr id="4" name="Freeform 4"/>
          <p:cNvSpPr/>
          <p:nvPr/>
        </p:nvSpPr>
        <p:spPr>
          <a:xfrm rot="80146">
            <a:off x="14051026" y="2615068"/>
            <a:ext cx="975206" cy="975206"/>
          </a:xfrm>
          <a:custGeom>
            <a:avLst/>
            <a:gdLst/>
            <a:ahLst/>
            <a:cxnLst/>
            <a:rect l="l" t="t" r="r" b="b"/>
            <a:pathLst>
              <a:path w="975206" h="975206">
                <a:moveTo>
                  <a:pt x="0" y="0"/>
                </a:moveTo>
                <a:lnTo>
                  <a:pt x="975205" y="0"/>
                </a:lnTo>
                <a:lnTo>
                  <a:pt x="975205" y="975206"/>
                </a:lnTo>
                <a:lnTo>
                  <a:pt x="0" y="97520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RU"/>
          </a:p>
        </p:txBody>
      </p:sp>
      <p:sp>
        <p:nvSpPr>
          <p:cNvPr id="5" name="Freeform 5"/>
          <p:cNvSpPr/>
          <p:nvPr/>
        </p:nvSpPr>
        <p:spPr>
          <a:xfrm>
            <a:off x="14079641" y="4506822"/>
            <a:ext cx="967917" cy="967917"/>
          </a:xfrm>
          <a:custGeom>
            <a:avLst/>
            <a:gdLst/>
            <a:ahLst/>
            <a:cxnLst/>
            <a:rect l="l" t="t" r="r" b="b"/>
            <a:pathLst>
              <a:path w="967917" h="967917">
                <a:moveTo>
                  <a:pt x="0" y="0"/>
                </a:moveTo>
                <a:lnTo>
                  <a:pt x="967918" y="0"/>
                </a:lnTo>
                <a:lnTo>
                  <a:pt x="967918" y="967918"/>
                </a:lnTo>
                <a:lnTo>
                  <a:pt x="0" y="96791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RU"/>
          </a:p>
        </p:txBody>
      </p:sp>
      <p:sp>
        <p:nvSpPr>
          <p:cNvPr id="6" name="Freeform 6"/>
          <p:cNvSpPr/>
          <p:nvPr/>
        </p:nvSpPr>
        <p:spPr>
          <a:xfrm>
            <a:off x="11660647" y="559086"/>
            <a:ext cx="1978665" cy="1784396"/>
          </a:xfrm>
          <a:custGeom>
            <a:avLst/>
            <a:gdLst/>
            <a:ahLst/>
            <a:cxnLst/>
            <a:rect l="l" t="t" r="r" b="b"/>
            <a:pathLst>
              <a:path w="1978665" h="1784396">
                <a:moveTo>
                  <a:pt x="0" y="0"/>
                </a:moveTo>
                <a:lnTo>
                  <a:pt x="1978665" y="0"/>
                </a:lnTo>
                <a:lnTo>
                  <a:pt x="1978665" y="1784396"/>
                </a:lnTo>
                <a:lnTo>
                  <a:pt x="0" y="178439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RU"/>
          </a:p>
        </p:txBody>
      </p:sp>
      <p:sp>
        <p:nvSpPr>
          <p:cNvPr id="7" name="Freeform 7"/>
          <p:cNvSpPr/>
          <p:nvPr/>
        </p:nvSpPr>
        <p:spPr>
          <a:xfrm rot="-845101" flipH="1">
            <a:off x="11724802" y="4307221"/>
            <a:ext cx="1914107" cy="1513341"/>
          </a:xfrm>
          <a:custGeom>
            <a:avLst/>
            <a:gdLst/>
            <a:ahLst/>
            <a:cxnLst/>
            <a:rect l="l" t="t" r="r" b="b"/>
            <a:pathLst>
              <a:path w="1914107" h="1513341">
                <a:moveTo>
                  <a:pt x="1914107" y="0"/>
                </a:moveTo>
                <a:lnTo>
                  <a:pt x="0" y="0"/>
                </a:lnTo>
                <a:lnTo>
                  <a:pt x="0" y="1513342"/>
                </a:lnTo>
                <a:lnTo>
                  <a:pt x="1914107" y="1513342"/>
                </a:lnTo>
                <a:lnTo>
                  <a:pt x="1914107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RU"/>
          </a:p>
        </p:txBody>
      </p:sp>
      <p:sp>
        <p:nvSpPr>
          <p:cNvPr id="8" name="Freeform 8"/>
          <p:cNvSpPr/>
          <p:nvPr/>
        </p:nvSpPr>
        <p:spPr>
          <a:xfrm>
            <a:off x="15420116" y="2186537"/>
            <a:ext cx="1825831" cy="1910522"/>
          </a:xfrm>
          <a:custGeom>
            <a:avLst/>
            <a:gdLst/>
            <a:ahLst/>
            <a:cxnLst/>
            <a:rect l="l" t="t" r="r" b="b"/>
            <a:pathLst>
              <a:path w="1825831" h="1910522">
                <a:moveTo>
                  <a:pt x="0" y="0"/>
                </a:moveTo>
                <a:lnTo>
                  <a:pt x="1825831" y="0"/>
                </a:lnTo>
                <a:lnTo>
                  <a:pt x="1825831" y="1910522"/>
                </a:lnTo>
                <a:lnTo>
                  <a:pt x="0" y="191052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RU"/>
          </a:p>
        </p:txBody>
      </p:sp>
      <p:sp>
        <p:nvSpPr>
          <p:cNvPr id="9" name="Freeform 9"/>
          <p:cNvSpPr/>
          <p:nvPr/>
        </p:nvSpPr>
        <p:spPr>
          <a:xfrm>
            <a:off x="14075997" y="723262"/>
            <a:ext cx="975206" cy="975206"/>
          </a:xfrm>
          <a:custGeom>
            <a:avLst/>
            <a:gdLst/>
            <a:ahLst/>
            <a:cxnLst/>
            <a:rect l="l" t="t" r="r" b="b"/>
            <a:pathLst>
              <a:path w="975206" h="975206">
                <a:moveTo>
                  <a:pt x="0" y="0"/>
                </a:moveTo>
                <a:lnTo>
                  <a:pt x="975206" y="0"/>
                </a:lnTo>
                <a:lnTo>
                  <a:pt x="975206" y="975206"/>
                </a:lnTo>
                <a:lnTo>
                  <a:pt x="0" y="97520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RU"/>
          </a:p>
        </p:txBody>
      </p:sp>
      <p:sp>
        <p:nvSpPr>
          <p:cNvPr id="10" name="Freeform 10"/>
          <p:cNvSpPr/>
          <p:nvPr/>
        </p:nvSpPr>
        <p:spPr>
          <a:xfrm>
            <a:off x="15652167" y="6012071"/>
            <a:ext cx="910976" cy="1733692"/>
          </a:xfrm>
          <a:custGeom>
            <a:avLst/>
            <a:gdLst/>
            <a:ahLst/>
            <a:cxnLst/>
            <a:rect l="l" t="t" r="r" b="b"/>
            <a:pathLst>
              <a:path w="910976" h="1733692">
                <a:moveTo>
                  <a:pt x="0" y="0"/>
                </a:moveTo>
                <a:lnTo>
                  <a:pt x="910976" y="0"/>
                </a:lnTo>
                <a:lnTo>
                  <a:pt x="910976" y="1733692"/>
                </a:lnTo>
                <a:lnTo>
                  <a:pt x="0" y="1733692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RU"/>
          </a:p>
        </p:txBody>
      </p:sp>
      <p:sp>
        <p:nvSpPr>
          <p:cNvPr id="11" name="Freeform 11"/>
          <p:cNvSpPr/>
          <p:nvPr/>
        </p:nvSpPr>
        <p:spPr>
          <a:xfrm>
            <a:off x="14075997" y="6391314"/>
            <a:ext cx="975206" cy="975206"/>
          </a:xfrm>
          <a:custGeom>
            <a:avLst/>
            <a:gdLst/>
            <a:ahLst/>
            <a:cxnLst/>
            <a:rect l="l" t="t" r="r" b="b"/>
            <a:pathLst>
              <a:path w="975206" h="975206">
                <a:moveTo>
                  <a:pt x="0" y="0"/>
                </a:moveTo>
                <a:lnTo>
                  <a:pt x="975206" y="0"/>
                </a:lnTo>
                <a:lnTo>
                  <a:pt x="975206" y="975206"/>
                </a:lnTo>
                <a:lnTo>
                  <a:pt x="0" y="975206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RU"/>
          </a:p>
        </p:txBody>
      </p:sp>
      <p:sp>
        <p:nvSpPr>
          <p:cNvPr id="12" name="Freeform 12"/>
          <p:cNvSpPr/>
          <p:nvPr/>
        </p:nvSpPr>
        <p:spPr>
          <a:xfrm>
            <a:off x="11959781" y="7783324"/>
            <a:ext cx="1679531" cy="1797164"/>
          </a:xfrm>
          <a:custGeom>
            <a:avLst/>
            <a:gdLst/>
            <a:ahLst/>
            <a:cxnLst/>
            <a:rect l="l" t="t" r="r" b="b"/>
            <a:pathLst>
              <a:path w="1679531" h="1797164">
                <a:moveTo>
                  <a:pt x="0" y="0"/>
                </a:moveTo>
                <a:lnTo>
                  <a:pt x="1679531" y="0"/>
                </a:lnTo>
                <a:lnTo>
                  <a:pt x="1679531" y="1797164"/>
                </a:lnTo>
                <a:lnTo>
                  <a:pt x="0" y="1797164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RU"/>
          </a:p>
        </p:txBody>
      </p:sp>
      <p:sp>
        <p:nvSpPr>
          <p:cNvPr id="13" name="Freeform 13"/>
          <p:cNvSpPr/>
          <p:nvPr/>
        </p:nvSpPr>
        <p:spPr>
          <a:xfrm>
            <a:off x="14075997" y="8283094"/>
            <a:ext cx="975206" cy="975206"/>
          </a:xfrm>
          <a:custGeom>
            <a:avLst/>
            <a:gdLst/>
            <a:ahLst/>
            <a:cxnLst/>
            <a:rect l="l" t="t" r="r" b="b"/>
            <a:pathLst>
              <a:path w="975206" h="975206">
                <a:moveTo>
                  <a:pt x="0" y="0"/>
                </a:moveTo>
                <a:lnTo>
                  <a:pt x="975206" y="0"/>
                </a:lnTo>
                <a:lnTo>
                  <a:pt x="975206" y="975206"/>
                </a:lnTo>
                <a:lnTo>
                  <a:pt x="0" y="975206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RU"/>
          </a:p>
        </p:txBody>
      </p:sp>
      <p:sp>
        <p:nvSpPr>
          <p:cNvPr id="14" name="AutoShape 14"/>
          <p:cNvSpPr/>
          <p:nvPr/>
        </p:nvSpPr>
        <p:spPr>
          <a:xfrm>
            <a:off x="14514816" y="1648584"/>
            <a:ext cx="0" cy="955250"/>
          </a:xfrm>
          <a:prstGeom prst="line">
            <a:avLst/>
          </a:prstGeom>
          <a:ln w="47625" cap="flat">
            <a:solidFill>
              <a:srgbClr val="737373"/>
            </a:solidFill>
            <a:prstDash val="solid"/>
            <a:headEnd type="diamond" w="lg" len="lg"/>
            <a:tailEnd type="diamond" w="lg" len="lg"/>
          </a:ln>
        </p:spPr>
        <p:txBody>
          <a:bodyPr/>
          <a:lstStyle/>
          <a:p>
            <a:endParaRPr lang="ru-RU"/>
          </a:p>
        </p:txBody>
      </p:sp>
      <p:sp>
        <p:nvSpPr>
          <p:cNvPr id="15" name="AutoShape 15"/>
          <p:cNvSpPr/>
          <p:nvPr/>
        </p:nvSpPr>
        <p:spPr>
          <a:xfrm>
            <a:off x="14538629" y="3551572"/>
            <a:ext cx="0" cy="955250"/>
          </a:xfrm>
          <a:prstGeom prst="line">
            <a:avLst/>
          </a:prstGeom>
          <a:ln w="47625" cap="flat">
            <a:solidFill>
              <a:srgbClr val="737373"/>
            </a:solidFill>
            <a:prstDash val="solid"/>
            <a:headEnd type="diamond" w="lg" len="lg"/>
            <a:tailEnd type="diamond" w="lg" len="lg"/>
          </a:ln>
        </p:spPr>
        <p:txBody>
          <a:bodyPr/>
          <a:lstStyle/>
          <a:p>
            <a:endParaRPr lang="ru-RU"/>
          </a:p>
        </p:txBody>
      </p:sp>
      <p:sp>
        <p:nvSpPr>
          <p:cNvPr id="16" name="AutoShape 16"/>
          <p:cNvSpPr/>
          <p:nvPr/>
        </p:nvSpPr>
        <p:spPr>
          <a:xfrm>
            <a:off x="14562441" y="5454560"/>
            <a:ext cx="0" cy="955250"/>
          </a:xfrm>
          <a:prstGeom prst="line">
            <a:avLst/>
          </a:prstGeom>
          <a:ln w="47625" cap="flat">
            <a:solidFill>
              <a:srgbClr val="737373"/>
            </a:solidFill>
            <a:prstDash val="solid"/>
            <a:headEnd type="diamond" w="lg" len="lg"/>
            <a:tailEnd type="diamond" w="lg" len="lg"/>
          </a:ln>
        </p:spPr>
        <p:txBody>
          <a:bodyPr/>
          <a:lstStyle/>
          <a:p>
            <a:endParaRPr lang="ru-RU"/>
          </a:p>
        </p:txBody>
      </p:sp>
      <p:sp>
        <p:nvSpPr>
          <p:cNvPr id="17" name="AutoShape 17"/>
          <p:cNvSpPr/>
          <p:nvPr/>
        </p:nvSpPr>
        <p:spPr>
          <a:xfrm>
            <a:off x="14586254" y="7357549"/>
            <a:ext cx="0" cy="955250"/>
          </a:xfrm>
          <a:prstGeom prst="line">
            <a:avLst/>
          </a:prstGeom>
          <a:ln w="47625" cap="flat">
            <a:solidFill>
              <a:srgbClr val="737373"/>
            </a:solidFill>
            <a:prstDash val="solid"/>
            <a:headEnd type="diamond" w="lg" len="lg"/>
            <a:tailEnd type="diamond" w="lg" len="lg"/>
          </a:ln>
        </p:spPr>
        <p:txBody>
          <a:bodyPr/>
          <a:lstStyle/>
          <a:p>
            <a:endParaRPr lang="ru-RU"/>
          </a:p>
        </p:txBody>
      </p:sp>
      <p:sp>
        <p:nvSpPr>
          <p:cNvPr id="18" name="TextBox 18"/>
          <p:cNvSpPr txBox="1"/>
          <p:nvPr/>
        </p:nvSpPr>
        <p:spPr>
          <a:xfrm>
            <a:off x="1072533" y="1552299"/>
            <a:ext cx="8071965" cy="10387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100"/>
              </a:lnSpc>
            </a:pPr>
            <a:r>
              <a:rPr lang="ru-RU" sz="7200" spc="-422" dirty="0">
                <a:solidFill>
                  <a:srgbClr val="494949"/>
                </a:solidFill>
                <a:latin typeface="JA Jayagiri Sans Rough"/>
                <a:ea typeface="JA Jayagiri Sans Rough"/>
                <a:cs typeface="JA Jayagiri Sans Rough"/>
                <a:sym typeface="JA Jayagiri Sans Rough"/>
              </a:rPr>
              <a:t>Описание реализации</a:t>
            </a:r>
            <a:endParaRPr lang="en-US" sz="7200" spc="-422" dirty="0">
              <a:solidFill>
                <a:srgbClr val="494949"/>
              </a:solidFill>
              <a:latin typeface="JA Jayagiri Sans Rough"/>
              <a:ea typeface="JA Jayagiri Sans Rough"/>
              <a:cs typeface="JA Jayagiri Sans Rough"/>
              <a:sym typeface="JA Jayagiri Sans Rough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597707" y="4222068"/>
            <a:ext cx="8474489" cy="4330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6"/>
              </a:lnSpc>
              <a:spcBef>
                <a:spcPct val="0"/>
              </a:spcBef>
            </a:pPr>
            <a:r>
              <a:rPr lang="ru-RU" sz="2486" spc="149" dirty="0">
                <a:solidFill>
                  <a:srgbClr val="494949"/>
                </a:solidFill>
                <a:latin typeface="Genty Sans"/>
                <a:ea typeface="Genty Sans"/>
                <a:cs typeface="Genty Sans"/>
                <a:sym typeface="Genty Sans"/>
              </a:rPr>
              <a:t>Структуры и описание </a:t>
            </a:r>
            <a:r>
              <a:rPr lang="ru-RU" sz="2486" spc="149" dirty="0" err="1">
                <a:solidFill>
                  <a:srgbClr val="494949"/>
                </a:solidFill>
                <a:latin typeface="Genty Sans"/>
                <a:ea typeface="Genty Sans"/>
                <a:cs typeface="Genty Sans"/>
                <a:sym typeface="Genty Sans"/>
              </a:rPr>
              <a:t>проетка</a:t>
            </a:r>
            <a:r>
              <a:rPr lang="en-US" sz="2486" spc="149" dirty="0">
                <a:solidFill>
                  <a:srgbClr val="494949"/>
                </a:solidFill>
                <a:latin typeface="Genty Sans"/>
                <a:ea typeface="Genty Sans"/>
                <a:cs typeface="Genty Sans"/>
                <a:sym typeface="Genty Sans"/>
              </a:rPr>
              <a:t>:</a:t>
            </a:r>
          </a:p>
          <a:p>
            <a:pPr marL="0" lvl="0" indent="0" algn="l">
              <a:lnSpc>
                <a:spcPts val="3356"/>
              </a:lnSpc>
              <a:spcBef>
                <a:spcPct val="0"/>
              </a:spcBef>
            </a:pPr>
            <a:r>
              <a:rPr lang="ru-RU" sz="2486" spc="149" dirty="0">
                <a:solidFill>
                  <a:srgbClr val="494949"/>
                </a:solidFill>
                <a:latin typeface="Genty Sans"/>
                <a:ea typeface="Genty Sans"/>
                <a:cs typeface="Genty Sans"/>
                <a:sym typeface="Genty Sans"/>
              </a:rPr>
              <a:t>Класс для создания кнопок </a:t>
            </a:r>
            <a:r>
              <a:rPr lang="en-US" sz="2486" spc="149" dirty="0">
                <a:solidFill>
                  <a:srgbClr val="494949"/>
                </a:solidFill>
                <a:latin typeface="Genty Sans"/>
                <a:ea typeface="Genty Sans"/>
                <a:cs typeface="Genty Sans"/>
                <a:sym typeface="Genty Sans"/>
              </a:rPr>
              <a:t>Button</a:t>
            </a:r>
            <a:endParaRPr lang="ru-RU" sz="2486" spc="149" dirty="0">
              <a:solidFill>
                <a:srgbClr val="494949"/>
              </a:solidFill>
              <a:latin typeface="Genty Sans"/>
              <a:ea typeface="Genty Sans"/>
              <a:cs typeface="Genty Sans"/>
              <a:sym typeface="Genty Sans"/>
            </a:endParaRPr>
          </a:p>
          <a:p>
            <a:pPr marL="0" lvl="0" indent="0" algn="l">
              <a:lnSpc>
                <a:spcPts val="3356"/>
              </a:lnSpc>
              <a:spcBef>
                <a:spcPct val="0"/>
              </a:spcBef>
            </a:pPr>
            <a:r>
              <a:rPr lang="ru-RU" sz="2486" spc="149" dirty="0">
                <a:solidFill>
                  <a:srgbClr val="494949"/>
                </a:solidFill>
                <a:latin typeface="Genty Sans"/>
                <a:ea typeface="Genty Sans"/>
                <a:cs typeface="Genty Sans"/>
                <a:sym typeface="Genty Sans"/>
              </a:rPr>
              <a:t>Выбор разрешения </a:t>
            </a:r>
            <a:r>
              <a:rPr lang="en-US" sz="2486" spc="149" dirty="0" err="1">
                <a:solidFill>
                  <a:srgbClr val="494949"/>
                </a:solidFill>
                <a:latin typeface="Genty Sans"/>
                <a:ea typeface="Genty Sans"/>
                <a:cs typeface="Genty Sans"/>
                <a:sym typeface="Genty Sans"/>
              </a:rPr>
              <a:t>select_resolution</a:t>
            </a:r>
            <a:endParaRPr lang="en-US" sz="2486" spc="149" dirty="0">
              <a:solidFill>
                <a:srgbClr val="494949"/>
              </a:solidFill>
              <a:latin typeface="Genty Sans"/>
              <a:ea typeface="Genty Sans"/>
              <a:cs typeface="Genty Sans"/>
              <a:sym typeface="Genty Sans"/>
            </a:endParaRPr>
          </a:p>
          <a:p>
            <a:pPr marL="0" lvl="0" indent="0" algn="l">
              <a:lnSpc>
                <a:spcPts val="3356"/>
              </a:lnSpc>
              <a:spcBef>
                <a:spcPct val="0"/>
              </a:spcBef>
            </a:pPr>
            <a:r>
              <a:rPr lang="ru-RU" sz="2486" spc="149" dirty="0">
                <a:solidFill>
                  <a:srgbClr val="494949"/>
                </a:solidFill>
                <a:latin typeface="Genty Sans"/>
                <a:ea typeface="Genty Sans"/>
                <a:cs typeface="Genty Sans"/>
                <a:sym typeface="Genty Sans"/>
              </a:rPr>
              <a:t>Главное меню </a:t>
            </a:r>
            <a:r>
              <a:rPr lang="en-US" sz="2486" spc="149" dirty="0" err="1">
                <a:solidFill>
                  <a:srgbClr val="494949"/>
                </a:solidFill>
                <a:latin typeface="Genty Sans"/>
                <a:ea typeface="Genty Sans"/>
                <a:cs typeface="Genty Sans"/>
                <a:sym typeface="Genty Sans"/>
              </a:rPr>
              <a:t>main_menu</a:t>
            </a:r>
            <a:endParaRPr lang="en-US" sz="2486" spc="149" dirty="0">
              <a:solidFill>
                <a:srgbClr val="494949"/>
              </a:solidFill>
              <a:latin typeface="Genty Sans"/>
              <a:ea typeface="Genty Sans"/>
              <a:cs typeface="Genty Sans"/>
              <a:sym typeface="Genty Sans"/>
            </a:endParaRPr>
          </a:p>
          <a:p>
            <a:pPr marL="0" lvl="0" indent="0" algn="l">
              <a:lnSpc>
                <a:spcPts val="3356"/>
              </a:lnSpc>
              <a:spcBef>
                <a:spcPct val="0"/>
              </a:spcBef>
            </a:pPr>
            <a:r>
              <a:rPr lang="ru-RU" sz="2486" spc="149" dirty="0">
                <a:solidFill>
                  <a:srgbClr val="494949"/>
                </a:solidFill>
                <a:latin typeface="Genty Sans"/>
                <a:ea typeface="Genty Sans"/>
                <a:cs typeface="Genty Sans"/>
                <a:sym typeface="Genty Sans"/>
              </a:rPr>
              <a:t>Таймер перед началом игры </a:t>
            </a:r>
            <a:r>
              <a:rPr lang="en-US" sz="2486" spc="149" dirty="0">
                <a:solidFill>
                  <a:srgbClr val="494949"/>
                </a:solidFill>
                <a:latin typeface="Genty Sans"/>
                <a:ea typeface="Genty Sans"/>
                <a:cs typeface="Genty Sans"/>
                <a:sym typeface="Genty Sans"/>
              </a:rPr>
              <a:t>countdown</a:t>
            </a:r>
          </a:p>
          <a:p>
            <a:pPr marL="0" lvl="0" indent="0" algn="l">
              <a:lnSpc>
                <a:spcPts val="3356"/>
              </a:lnSpc>
              <a:spcBef>
                <a:spcPct val="0"/>
              </a:spcBef>
            </a:pPr>
            <a:r>
              <a:rPr lang="ru-RU" sz="2486" spc="149" dirty="0">
                <a:solidFill>
                  <a:srgbClr val="494949"/>
                </a:solidFill>
                <a:latin typeface="Genty Sans"/>
                <a:ea typeface="Genty Sans"/>
                <a:cs typeface="Genty Sans"/>
                <a:sym typeface="Genty Sans"/>
              </a:rPr>
              <a:t>Бонусы </a:t>
            </a:r>
            <a:r>
              <a:rPr lang="en-US" sz="2486" spc="149" dirty="0" err="1">
                <a:solidFill>
                  <a:srgbClr val="494949"/>
                </a:solidFill>
                <a:latin typeface="Genty Sans"/>
                <a:ea typeface="Genty Sans"/>
                <a:cs typeface="Genty Sans"/>
                <a:sym typeface="Genty Sans"/>
              </a:rPr>
              <a:t>applay_bonus</a:t>
            </a:r>
            <a:endParaRPr lang="en-US" sz="2486" spc="149" dirty="0">
              <a:solidFill>
                <a:srgbClr val="494949"/>
              </a:solidFill>
              <a:latin typeface="Genty Sans"/>
              <a:ea typeface="Genty Sans"/>
              <a:cs typeface="Genty Sans"/>
              <a:sym typeface="Genty Sans"/>
            </a:endParaRPr>
          </a:p>
          <a:p>
            <a:pPr marL="0" lvl="0" indent="0" algn="l">
              <a:lnSpc>
                <a:spcPts val="3356"/>
              </a:lnSpc>
              <a:spcBef>
                <a:spcPct val="0"/>
              </a:spcBef>
            </a:pPr>
            <a:r>
              <a:rPr lang="ru-RU" sz="2486" spc="149" dirty="0">
                <a:solidFill>
                  <a:srgbClr val="494949"/>
                </a:solidFill>
                <a:latin typeface="Genty Sans"/>
                <a:ea typeface="Genty Sans"/>
                <a:cs typeface="Genty Sans"/>
                <a:sym typeface="Genty Sans"/>
              </a:rPr>
              <a:t>Генерация кирпичей </a:t>
            </a:r>
            <a:r>
              <a:rPr lang="en-US" sz="2486" spc="149" dirty="0" err="1">
                <a:solidFill>
                  <a:srgbClr val="494949"/>
                </a:solidFill>
                <a:latin typeface="Genty Sans"/>
                <a:ea typeface="Genty Sans"/>
                <a:cs typeface="Genty Sans"/>
                <a:sym typeface="Genty Sans"/>
              </a:rPr>
              <a:t>generate_bricks</a:t>
            </a:r>
            <a:endParaRPr lang="en-US" sz="2486" spc="149" dirty="0">
              <a:solidFill>
                <a:srgbClr val="494949"/>
              </a:solidFill>
              <a:latin typeface="Genty Sans"/>
              <a:ea typeface="Genty Sans"/>
              <a:cs typeface="Genty Sans"/>
              <a:sym typeface="Genty Sans"/>
            </a:endParaRPr>
          </a:p>
          <a:p>
            <a:pPr marL="0" lvl="0" indent="0" algn="l">
              <a:lnSpc>
                <a:spcPts val="3356"/>
              </a:lnSpc>
              <a:spcBef>
                <a:spcPct val="0"/>
              </a:spcBef>
            </a:pPr>
            <a:r>
              <a:rPr lang="ru-RU" sz="2486" spc="149" dirty="0">
                <a:solidFill>
                  <a:srgbClr val="494949"/>
                </a:solidFill>
                <a:latin typeface="Genty Sans"/>
                <a:ea typeface="Genty Sans"/>
                <a:cs typeface="Genty Sans"/>
                <a:sym typeface="Genty Sans"/>
              </a:rPr>
              <a:t>Конец игры </a:t>
            </a:r>
            <a:r>
              <a:rPr lang="en-US" sz="2486" spc="149" dirty="0" err="1">
                <a:solidFill>
                  <a:srgbClr val="494949"/>
                </a:solidFill>
                <a:latin typeface="Genty Sans"/>
                <a:ea typeface="Genty Sans"/>
                <a:cs typeface="Genty Sans"/>
                <a:sym typeface="Genty Sans"/>
              </a:rPr>
              <a:t>game_over</a:t>
            </a:r>
            <a:endParaRPr lang="en-US" sz="2486" spc="149" dirty="0">
              <a:solidFill>
                <a:srgbClr val="494949"/>
              </a:solidFill>
              <a:latin typeface="Genty Sans"/>
              <a:ea typeface="Genty Sans"/>
              <a:cs typeface="Genty Sans"/>
              <a:sym typeface="Genty Sans"/>
            </a:endParaRPr>
          </a:p>
          <a:p>
            <a:pPr marL="0" lvl="0" indent="0" algn="l">
              <a:lnSpc>
                <a:spcPts val="3356"/>
              </a:lnSpc>
              <a:spcBef>
                <a:spcPct val="0"/>
              </a:spcBef>
            </a:pPr>
            <a:r>
              <a:rPr lang="ru-RU" sz="2486" spc="149" dirty="0">
                <a:solidFill>
                  <a:srgbClr val="494949"/>
                </a:solidFill>
                <a:latin typeface="Genty Sans"/>
                <a:ea typeface="Genty Sans"/>
                <a:cs typeface="Genty Sans"/>
                <a:sym typeface="Genty Sans"/>
              </a:rPr>
              <a:t>Какие технологии использовались</a:t>
            </a:r>
            <a:r>
              <a:rPr lang="en-US" sz="2486" spc="149" dirty="0">
                <a:solidFill>
                  <a:srgbClr val="494949"/>
                </a:solidFill>
                <a:latin typeface="Genty Sans"/>
                <a:ea typeface="Genty Sans"/>
                <a:cs typeface="Genty Sans"/>
                <a:sym typeface="Genty Sans"/>
              </a:rPr>
              <a:t>:</a:t>
            </a:r>
          </a:p>
          <a:p>
            <a:pPr marL="0" lvl="0" indent="0" algn="l">
              <a:lnSpc>
                <a:spcPts val="3356"/>
              </a:lnSpc>
              <a:spcBef>
                <a:spcPct val="0"/>
              </a:spcBef>
            </a:pPr>
            <a:r>
              <a:rPr lang="en-US" sz="2486" spc="149" dirty="0" err="1">
                <a:solidFill>
                  <a:srgbClr val="494949"/>
                </a:solidFill>
                <a:latin typeface="Genty Sans"/>
                <a:ea typeface="Genty Sans"/>
                <a:cs typeface="Genty Sans"/>
                <a:sym typeface="Genty Sans"/>
              </a:rPr>
              <a:t>PyGame</a:t>
            </a:r>
            <a:r>
              <a:rPr lang="en-US" sz="2486" spc="149" dirty="0">
                <a:solidFill>
                  <a:srgbClr val="494949"/>
                </a:solidFill>
                <a:latin typeface="Genty Sans"/>
                <a:ea typeface="Genty Sans"/>
                <a:cs typeface="Genty Sans"/>
                <a:sym typeface="Genty Sans"/>
              </a:rPr>
              <a:t>, time, random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t="-9808" b="-9808"/>
            </a:stretch>
          </a:blipFill>
        </p:spPr>
        <p:txBody>
          <a:bodyPr/>
          <a:lstStyle/>
          <a:p>
            <a:endParaRPr lang="ru-RU"/>
          </a:p>
        </p:txBody>
      </p:sp>
      <p:sp>
        <p:nvSpPr>
          <p:cNvPr id="3" name="TextBox 3"/>
          <p:cNvSpPr txBox="1"/>
          <p:nvPr/>
        </p:nvSpPr>
        <p:spPr>
          <a:xfrm>
            <a:off x="1028700" y="1276350"/>
            <a:ext cx="9177371" cy="11144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99"/>
              </a:lnSpc>
            </a:pPr>
            <a:r>
              <a:rPr lang="ru-RU" sz="8999" spc="-422" dirty="0">
                <a:solidFill>
                  <a:srgbClr val="545454"/>
                </a:solidFill>
                <a:latin typeface="JA Jayagiri Sans Rough"/>
                <a:ea typeface="JA Jayagiri Sans Rough"/>
                <a:cs typeface="JA Jayagiri Sans Rough"/>
                <a:sym typeface="JA Jayagiri Sans Rough"/>
              </a:rPr>
              <a:t>Заключение</a:t>
            </a:r>
            <a:endParaRPr lang="en-US" sz="8999" spc="-422" dirty="0">
              <a:solidFill>
                <a:srgbClr val="545454"/>
              </a:solidFill>
              <a:latin typeface="JA Jayagiri Sans Rough"/>
              <a:ea typeface="JA Jayagiri Sans Rough"/>
              <a:cs typeface="JA Jayagiri Sans Rough"/>
              <a:sym typeface="JA Jayagiri Sans Rough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399323" y="1709730"/>
            <a:ext cx="12030666" cy="7297289"/>
          </a:xfrm>
          <a:custGeom>
            <a:avLst/>
            <a:gdLst/>
            <a:ahLst/>
            <a:cxnLst/>
            <a:rect l="l" t="t" r="r" b="b"/>
            <a:pathLst>
              <a:path w="12030666" h="7297289">
                <a:moveTo>
                  <a:pt x="0" y="0"/>
                </a:moveTo>
                <a:lnTo>
                  <a:pt x="12030667" y="0"/>
                </a:lnTo>
                <a:lnTo>
                  <a:pt x="12030667" y="7297290"/>
                </a:lnTo>
                <a:lnTo>
                  <a:pt x="0" y="729729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RU"/>
          </a:p>
        </p:txBody>
      </p:sp>
      <p:sp>
        <p:nvSpPr>
          <p:cNvPr id="5" name="Freeform 5"/>
          <p:cNvSpPr/>
          <p:nvPr/>
        </p:nvSpPr>
        <p:spPr>
          <a:xfrm>
            <a:off x="12383728" y="2663831"/>
            <a:ext cx="3235518" cy="4459987"/>
          </a:xfrm>
          <a:custGeom>
            <a:avLst/>
            <a:gdLst/>
            <a:ahLst/>
            <a:cxnLst/>
            <a:rect l="l" t="t" r="r" b="b"/>
            <a:pathLst>
              <a:path w="3235518" h="4459987">
                <a:moveTo>
                  <a:pt x="0" y="0"/>
                </a:moveTo>
                <a:lnTo>
                  <a:pt x="3235518" y="0"/>
                </a:lnTo>
                <a:lnTo>
                  <a:pt x="3235518" y="4459987"/>
                </a:lnTo>
                <a:lnTo>
                  <a:pt x="0" y="445998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RU"/>
          </a:p>
        </p:txBody>
      </p:sp>
      <p:sp>
        <p:nvSpPr>
          <p:cNvPr id="6" name="Freeform 6"/>
          <p:cNvSpPr/>
          <p:nvPr/>
        </p:nvSpPr>
        <p:spPr>
          <a:xfrm rot="1933311" flipH="1">
            <a:off x="11753497" y="1523921"/>
            <a:ext cx="2005767" cy="1487915"/>
          </a:xfrm>
          <a:custGeom>
            <a:avLst/>
            <a:gdLst/>
            <a:ahLst/>
            <a:cxnLst/>
            <a:rect l="l" t="t" r="r" b="b"/>
            <a:pathLst>
              <a:path w="2005767" h="1487915">
                <a:moveTo>
                  <a:pt x="2005767" y="0"/>
                </a:moveTo>
                <a:lnTo>
                  <a:pt x="0" y="0"/>
                </a:lnTo>
                <a:lnTo>
                  <a:pt x="0" y="1487914"/>
                </a:lnTo>
                <a:lnTo>
                  <a:pt x="2005767" y="1487914"/>
                </a:lnTo>
                <a:lnTo>
                  <a:pt x="2005767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RU"/>
          </a:p>
        </p:txBody>
      </p:sp>
      <p:sp>
        <p:nvSpPr>
          <p:cNvPr id="7" name="Freeform 7"/>
          <p:cNvSpPr/>
          <p:nvPr/>
        </p:nvSpPr>
        <p:spPr>
          <a:xfrm>
            <a:off x="13808095" y="4160880"/>
            <a:ext cx="4033909" cy="4509451"/>
          </a:xfrm>
          <a:custGeom>
            <a:avLst/>
            <a:gdLst/>
            <a:ahLst/>
            <a:cxnLst/>
            <a:rect l="l" t="t" r="r" b="b"/>
            <a:pathLst>
              <a:path w="4033909" h="4509451">
                <a:moveTo>
                  <a:pt x="0" y="0"/>
                </a:moveTo>
                <a:lnTo>
                  <a:pt x="4033909" y="0"/>
                </a:lnTo>
                <a:lnTo>
                  <a:pt x="4033909" y="4509451"/>
                </a:lnTo>
                <a:lnTo>
                  <a:pt x="0" y="450945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RU"/>
          </a:p>
        </p:txBody>
      </p:sp>
      <p:sp>
        <p:nvSpPr>
          <p:cNvPr id="8" name="TextBox 8"/>
          <p:cNvSpPr txBox="1"/>
          <p:nvPr/>
        </p:nvSpPr>
        <p:spPr>
          <a:xfrm>
            <a:off x="1437070" y="3646462"/>
            <a:ext cx="9458929" cy="22826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19"/>
              </a:lnSpc>
              <a:spcBef>
                <a:spcPct val="0"/>
              </a:spcBef>
            </a:pPr>
            <a:endParaRPr lang="ru-RU" sz="2681" spc="160" dirty="0">
              <a:solidFill>
                <a:srgbClr val="494949"/>
              </a:solidFill>
              <a:latin typeface="Genty Sans"/>
              <a:ea typeface="Genty Sans"/>
              <a:cs typeface="Genty Sans"/>
              <a:sym typeface="Genty Sans"/>
            </a:endParaRPr>
          </a:p>
          <a:p>
            <a:pPr marL="0" lvl="0" indent="0" algn="l">
              <a:lnSpc>
                <a:spcPts val="3619"/>
              </a:lnSpc>
              <a:spcBef>
                <a:spcPct val="0"/>
              </a:spcBef>
            </a:pPr>
            <a:r>
              <a:rPr lang="ru-RU" sz="2681" u="none" spc="160" dirty="0">
                <a:solidFill>
                  <a:srgbClr val="494949"/>
                </a:solidFill>
                <a:latin typeface="Genty Sans"/>
                <a:ea typeface="Genty Sans"/>
                <a:cs typeface="Genty Sans"/>
                <a:sym typeface="Genty Sans"/>
              </a:rPr>
              <a:t>Данный прое</a:t>
            </a:r>
            <a:r>
              <a:rPr lang="ru-RU" sz="2681" spc="160" dirty="0">
                <a:solidFill>
                  <a:srgbClr val="494949"/>
                </a:solidFill>
                <a:latin typeface="Genty Sans"/>
                <a:ea typeface="Genty Sans"/>
                <a:cs typeface="Genty Sans"/>
                <a:sym typeface="Genty Sans"/>
              </a:rPr>
              <a:t>кт можно развить путем улучшения оформления</a:t>
            </a:r>
            <a:r>
              <a:rPr lang="en-US" sz="2681" spc="160" dirty="0">
                <a:solidFill>
                  <a:srgbClr val="494949"/>
                </a:solidFill>
                <a:latin typeface="Genty Sans"/>
                <a:ea typeface="Genty Sans"/>
                <a:cs typeface="Genty Sans"/>
                <a:sym typeface="Genty Sans"/>
              </a:rPr>
              <a:t>,</a:t>
            </a:r>
            <a:r>
              <a:rPr lang="ru-RU" sz="2681" spc="160" dirty="0">
                <a:solidFill>
                  <a:srgbClr val="494949"/>
                </a:solidFill>
                <a:latin typeface="Genty Sans"/>
                <a:ea typeface="Genty Sans"/>
                <a:cs typeface="Genty Sans"/>
                <a:sym typeface="Genty Sans"/>
              </a:rPr>
              <a:t> добавления базы данных с рекордами пользователей</a:t>
            </a:r>
            <a:r>
              <a:rPr lang="en-US" sz="2681" spc="160" dirty="0">
                <a:solidFill>
                  <a:srgbClr val="494949"/>
                </a:solidFill>
                <a:latin typeface="Genty Sans"/>
                <a:ea typeface="Genty Sans"/>
                <a:cs typeface="Genty Sans"/>
                <a:sym typeface="Genty Sans"/>
              </a:rPr>
              <a:t>,</a:t>
            </a:r>
            <a:r>
              <a:rPr lang="ru-RU" sz="2681" spc="160" dirty="0">
                <a:solidFill>
                  <a:srgbClr val="494949"/>
                </a:solidFill>
                <a:latin typeface="Genty Sans"/>
                <a:ea typeface="Genty Sans"/>
                <a:cs typeface="Genty Sans"/>
                <a:sym typeface="Genty Sans"/>
              </a:rPr>
              <a:t> добавления новых бонусов</a:t>
            </a:r>
            <a:r>
              <a:rPr lang="en-US" sz="2681" spc="160" dirty="0">
                <a:solidFill>
                  <a:srgbClr val="494949"/>
                </a:solidFill>
                <a:latin typeface="Genty Sans"/>
                <a:ea typeface="Genty Sans"/>
                <a:cs typeface="Genty Sans"/>
                <a:sym typeface="Genty Sans"/>
              </a:rPr>
              <a:t>,</a:t>
            </a:r>
            <a:r>
              <a:rPr lang="ru-RU" sz="2681" spc="160" dirty="0">
                <a:solidFill>
                  <a:srgbClr val="494949"/>
                </a:solidFill>
                <a:latin typeface="Genty Sans"/>
                <a:ea typeface="Genty Sans"/>
                <a:cs typeface="Genty Sans"/>
                <a:sym typeface="Genty Sans"/>
              </a:rPr>
              <a:t> уровней и блоков</a:t>
            </a:r>
            <a:r>
              <a:rPr lang="en-US" sz="2681" spc="160" dirty="0">
                <a:solidFill>
                  <a:srgbClr val="494949"/>
                </a:solidFill>
                <a:latin typeface="Genty Sans"/>
                <a:ea typeface="Genty Sans"/>
                <a:cs typeface="Genty Sans"/>
                <a:sym typeface="Genty Sans"/>
              </a:rPr>
              <a:t>,</a:t>
            </a:r>
            <a:r>
              <a:rPr lang="ru-RU" sz="2681" spc="160" dirty="0">
                <a:solidFill>
                  <a:srgbClr val="494949"/>
                </a:solidFill>
                <a:latin typeface="Genty Sans"/>
                <a:ea typeface="Genty Sans"/>
                <a:cs typeface="Genty Sans"/>
                <a:sym typeface="Genty Sans"/>
              </a:rPr>
              <a:t> по которым нужно попасть не один раз</a:t>
            </a:r>
            <a:endParaRPr lang="en-US" sz="2681" u="none" spc="160" dirty="0">
              <a:solidFill>
                <a:srgbClr val="494949"/>
              </a:solidFill>
              <a:latin typeface="Genty Sans"/>
              <a:ea typeface="Genty Sans"/>
              <a:cs typeface="Genty Sans"/>
              <a:sym typeface="Genty Sans"/>
            </a:endParaRPr>
          </a:p>
        </p:txBody>
      </p:sp>
      <p:sp>
        <p:nvSpPr>
          <p:cNvPr id="9" name="Freeform 9"/>
          <p:cNvSpPr/>
          <p:nvPr/>
        </p:nvSpPr>
        <p:spPr>
          <a:xfrm rot="935052">
            <a:off x="13020098" y="4100716"/>
            <a:ext cx="1962777" cy="2239684"/>
          </a:xfrm>
          <a:custGeom>
            <a:avLst/>
            <a:gdLst/>
            <a:ahLst/>
            <a:cxnLst/>
            <a:rect l="l" t="t" r="r" b="b"/>
            <a:pathLst>
              <a:path w="1962777" h="2239684">
                <a:moveTo>
                  <a:pt x="0" y="0"/>
                </a:moveTo>
                <a:lnTo>
                  <a:pt x="1962778" y="0"/>
                </a:lnTo>
                <a:lnTo>
                  <a:pt x="1962778" y="2239683"/>
                </a:lnTo>
                <a:lnTo>
                  <a:pt x="0" y="223968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RU"/>
          </a:p>
        </p:txBody>
      </p:sp>
      <p:sp>
        <p:nvSpPr>
          <p:cNvPr id="10" name="TextBox 10"/>
          <p:cNvSpPr txBox="1"/>
          <p:nvPr/>
        </p:nvSpPr>
        <p:spPr>
          <a:xfrm rot="-1394194">
            <a:off x="12714979" y="3832988"/>
            <a:ext cx="2831357" cy="9579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67"/>
              </a:lnSpc>
            </a:pPr>
            <a:r>
              <a:rPr lang="en-US" sz="7630" spc="-358">
                <a:solidFill>
                  <a:srgbClr val="545454"/>
                </a:solidFill>
                <a:latin typeface="JA Jayagiri Sans Rough"/>
                <a:ea typeface="JA Jayagiri Sans Rough"/>
                <a:cs typeface="JA Jayagiri Sans Rough"/>
                <a:sym typeface="JA Jayagiri Sans Rough"/>
              </a:rPr>
              <a:t>Done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84</TotalTime>
  <Words>122</Words>
  <Application>Microsoft Office PowerPoint</Application>
  <PresentationFormat>Произвольный</PresentationFormat>
  <Paragraphs>24</Paragraphs>
  <Slides>4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</vt:i4>
      </vt:variant>
    </vt:vector>
  </HeadingPairs>
  <TitlesOfParts>
    <vt:vector size="9" baseType="lpstr">
      <vt:lpstr>JA Jayagiri Sans Rough</vt:lpstr>
      <vt:lpstr>Genty Sans</vt:lpstr>
      <vt:lpstr>Arial</vt:lpstr>
      <vt:lpstr>Calibri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Grey White Cute Retro Project Presentation</dc:title>
  <dc:creator>grim</dc:creator>
  <cp:lastModifiedBy>Григорий Гришко</cp:lastModifiedBy>
  <cp:revision>14</cp:revision>
  <dcterms:created xsi:type="dcterms:W3CDTF">2006-08-16T00:00:00Z</dcterms:created>
  <dcterms:modified xsi:type="dcterms:W3CDTF">2025-02-03T20:43:40Z</dcterms:modified>
  <dc:identifier>DAGWxbtUHSc</dc:identifier>
</cp:coreProperties>
</file>